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4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5143500" type="screen16x9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8" d="100"/>
          <a:sy n="98" d="100"/>
        </p:scale>
        <p:origin x="35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58388393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585301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Shape 10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518506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362897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" name="Shape 4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761782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" name="Shape 5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533712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300851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416800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Shape 7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12491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833549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Shape 9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46179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 txBox="1">
            <a:spLocks noGrp="1"/>
          </p:cNvSpPr>
          <p:nvPr>
            <p:ph type="ctrTitle"/>
          </p:nvPr>
        </p:nvSpPr>
        <p:spPr>
          <a:xfrm>
            <a:off x="685800" y="1583342"/>
            <a:ext cx="7772400" cy="1159856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indent="304800" algn="ctr">
              <a:spcBef>
                <a:spcPts val="0"/>
              </a:spcBef>
              <a:buSzPct val="100000"/>
              <a:defRPr sz="4800"/>
            </a:lvl1pPr>
            <a:lvl2pPr indent="304800" algn="ctr">
              <a:spcBef>
                <a:spcPts val="0"/>
              </a:spcBef>
              <a:buSzPct val="100000"/>
              <a:defRPr sz="4800"/>
            </a:lvl2pPr>
            <a:lvl3pPr indent="304800" algn="ctr">
              <a:spcBef>
                <a:spcPts val="0"/>
              </a:spcBef>
              <a:buSzPct val="100000"/>
              <a:defRPr sz="4800"/>
            </a:lvl3pPr>
            <a:lvl4pPr indent="304800" algn="ctr">
              <a:spcBef>
                <a:spcPts val="0"/>
              </a:spcBef>
              <a:buSzPct val="100000"/>
              <a:defRPr sz="4800"/>
            </a:lvl4pPr>
            <a:lvl5pPr indent="304800" algn="ctr">
              <a:spcBef>
                <a:spcPts val="0"/>
              </a:spcBef>
              <a:buSzPct val="100000"/>
              <a:defRPr sz="4800"/>
            </a:lvl5pPr>
            <a:lvl6pPr indent="304800" algn="ctr">
              <a:spcBef>
                <a:spcPts val="0"/>
              </a:spcBef>
              <a:buSzPct val="100000"/>
              <a:defRPr sz="4800"/>
            </a:lvl6pPr>
            <a:lvl7pPr indent="304800" algn="ctr">
              <a:spcBef>
                <a:spcPts val="0"/>
              </a:spcBef>
              <a:buSzPct val="100000"/>
              <a:defRPr sz="4800"/>
            </a:lvl7pPr>
            <a:lvl8pPr indent="304800" algn="ctr">
              <a:spcBef>
                <a:spcPts val="0"/>
              </a:spcBef>
              <a:buSzPct val="100000"/>
              <a:defRPr sz="4800"/>
            </a:lvl8pPr>
            <a:lvl9pPr indent="304800" algn="ctr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subTitle" idx="1"/>
          </p:nvPr>
        </p:nvSpPr>
        <p:spPr>
          <a:xfrm>
            <a:off x="685800" y="2840053"/>
            <a:ext cx="7772400" cy="784737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marL="0" algn="ctr">
              <a:spcBef>
                <a:spcPts val="0"/>
              </a:spcBef>
              <a:buClr>
                <a:schemeClr val="dk2"/>
              </a:buClr>
              <a:buNone/>
              <a:defRPr>
                <a:solidFill>
                  <a:schemeClr val="dk2"/>
                </a:solidFill>
              </a:defRPr>
            </a:lvl1pPr>
            <a:lvl2pPr marL="0" indent="190500"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2pPr>
            <a:lvl3pPr marL="0" indent="190500"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3pPr>
            <a:lvl4pPr marL="0" indent="190500"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4pPr>
            <a:lvl5pPr marL="0" indent="190500"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5pPr>
            <a:lvl6pPr marL="0" indent="190500"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6pPr>
            <a:lvl7pPr marL="0" indent="190500"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7pPr>
            <a:lvl8pPr marL="0" indent="190500"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8pPr>
            <a:lvl9pPr marL="0" indent="190500"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8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/>
            </a:lvl1pPr>
            <a:lvl2pPr indent="457200">
              <a:spcBef>
                <a:spcPts val="0"/>
              </a:spcBef>
              <a:defRPr/>
            </a:lvl2pPr>
            <a:lvl3pPr indent="914400">
              <a:spcBef>
                <a:spcPts val="0"/>
              </a:spcBef>
              <a:defRPr/>
            </a:lvl3pPr>
            <a:lvl4pPr indent="1371600"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3994525" cy="372568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body" idx="2"/>
          </p:nvPr>
        </p:nvSpPr>
        <p:spPr>
          <a:xfrm>
            <a:off x="4692273" y="1200150"/>
            <a:ext cx="3994525" cy="372568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body" idx="1"/>
          </p:nvPr>
        </p:nvSpPr>
        <p:spPr>
          <a:xfrm>
            <a:off x="457200" y="4406309"/>
            <a:ext cx="8229600" cy="51952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marL="285750" indent="-171450" algn="ctr">
              <a:spcBef>
                <a:spcPts val="360"/>
              </a:spcBef>
              <a:buSzPct val="100000"/>
              <a:buNone/>
              <a:defRPr sz="1800"/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marL="0"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1pPr>
            <a:lvl2pPr marL="0" indent="228600"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2pPr>
            <a:lvl3pPr marL="0" indent="228600"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3pPr>
            <a:lvl4pPr marL="0" indent="228600"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4pPr>
            <a:lvl5pPr marL="0" indent="228600"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5pPr>
            <a:lvl6pPr marL="0" indent="228600"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6pPr>
            <a:lvl7pPr marL="0" indent="228600"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7pPr>
            <a:lvl8pPr marL="0" indent="228600"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8pPr>
            <a:lvl9pPr marL="0" indent="228600"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8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marL="342900" indent="-152400">
              <a:spcBef>
                <a:spcPts val="600"/>
              </a:spcBef>
              <a:buClr>
                <a:schemeClr val="dk1"/>
              </a:buClr>
              <a:buSzPct val="100000"/>
              <a:defRPr sz="3000">
                <a:solidFill>
                  <a:schemeClr val="dk1"/>
                </a:solidFill>
              </a:defRPr>
            </a:lvl1pPr>
            <a:lvl2pPr marL="742950" indent="-133350">
              <a:spcBef>
                <a:spcPts val="480"/>
              </a:spcBef>
              <a:buClr>
                <a:schemeClr val="dk1"/>
              </a:buClr>
              <a:buSzPct val="100000"/>
              <a:defRPr sz="2400">
                <a:solidFill>
                  <a:schemeClr val="dk1"/>
                </a:solidFill>
              </a:defRPr>
            </a:lvl2pPr>
            <a:lvl3pPr marL="1143000" indent="-76200">
              <a:spcBef>
                <a:spcPts val="480"/>
              </a:spcBef>
              <a:buClr>
                <a:schemeClr val="dk1"/>
              </a:buClr>
              <a:buSzPct val="100000"/>
              <a:defRPr sz="2400">
                <a:solidFill>
                  <a:schemeClr val="dk1"/>
                </a:solidFill>
              </a:defRPr>
            </a:lvl3pPr>
            <a:lvl4pPr marL="1600200" indent="-11430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4pPr>
            <a:lvl5pPr marL="2057400" indent="-11430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5pPr>
            <a:lvl6pPr marL="2514600" indent="-11430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6pPr>
            <a:lvl7pPr marL="2971800" indent="-11430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7pPr>
            <a:lvl8pPr marL="3429000" indent="-11430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8pPr>
            <a:lvl9pPr marL="3886200" indent="-11430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youtu.be/Wdx5nGphnAI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 txBox="1">
            <a:spLocks noGrp="1"/>
          </p:cNvSpPr>
          <p:nvPr>
            <p:ph type="ctrTitle"/>
          </p:nvPr>
        </p:nvSpPr>
        <p:spPr>
          <a:xfrm>
            <a:off x="685800" y="1583350"/>
            <a:ext cx="8153399" cy="11597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r>
              <a:rPr lang="en"/>
              <a:t>Italy Country Investigation</a:t>
            </a:r>
          </a:p>
        </p:txBody>
      </p:sp>
      <p:sp>
        <p:nvSpPr>
          <p:cNvPr id="24" name="Shape 24"/>
          <p:cNvSpPr txBox="1">
            <a:spLocks noGrp="1"/>
          </p:cNvSpPr>
          <p:nvPr>
            <p:ph type="subTitle" idx="1"/>
          </p:nvPr>
        </p:nvSpPr>
        <p:spPr>
          <a:xfrm>
            <a:off x="685800" y="2840053"/>
            <a:ext cx="7772400" cy="784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rgbClr val="000000"/>
                </a:solidFill>
              </a:rPr>
              <a:t>By: Christopher Ott and Robert Voinchet</a:t>
            </a:r>
          </a:p>
        </p:txBody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966"/>
        </a:solidFill>
        <a:effectLst/>
      </p:bgPr>
    </p:bg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 txBox="1">
            <a:spLocks noGrp="1"/>
          </p:cNvSpPr>
          <p:nvPr>
            <p:ph type="title"/>
          </p:nvPr>
        </p:nvSpPr>
        <p:spPr>
          <a:xfrm>
            <a:off x="457200" y="-22621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/>
              <a:t>Major Features</a:t>
            </a:r>
          </a:p>
        </p:txBody>
      </p:sp>
      <p:sp>
        <p:nvSpPr>
          <p:cNvPr id="96" name="Shape 9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Major features of Italy includes the Roman Colosseum, the Po Valley, Rome itself, and the Appalachian Mountains.  </a:t>
            </a:r>
          </a:p>
        </p:txBody>
      </p:sp>
      <p:pic>
        <p:nvPicPr>
          <p:cNvPr id="97" name="Shape 97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457200" y="2965194"/>
            <a:ext cx="2908149" cy="2178305"/>
          </a:xfrm>
          <a:prstGeom prst="rect">
            <a:avLst/>
          </a:prstGeom>
        </p:spPr>
      </p:pic>
      <p:pic>
        <p:nvPicPr>
          <p:cNvPr id="98" name="Shape 98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5792900" y="2697075"/>
            <a:ext cx="3351100" cy="2446425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599"/>
        </a:solidFill>
        <a:effectLst/>
      </p:bgPr>
    </p:bg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75125" y="1477103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4800" u="sng"/>
              <a:t>Social and Cultural</a:t>
            </a:r>
          </a:p>
        </p:txBody>
      </p:sp>
      <p:pic>
        <p:nvPicPr>
          <p:cNvPr id="30" name="Shape 30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94975" cy="1593999"/>
          </a:xfrm>
          <a:prstGeom prst="rect">
            <a:avLst/>
          </a:prstGeom>
        </p:spPr>
      </p:pic>
      <p:pic>
        <p:nvPicPr>
          <p:cNvPr id="31" name="Shape 31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4475375" y="2912175"/>
            <a:ext cx="2933700" cy="1562100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B26B"/>
        </a:solidFill>
        <a:effectLst/>
      </p:bgPr>
    </p:bg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/>
              <a:t>Religion</a:t>
            </a:r>
          </a:p>
        </p:txBody>
      </p:sp>
      <p:sp>
        <p:nvSpPr>
          <p:cNvPr id="37" name="Shape 37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The majority of people in Italy’s religion is Roman Catholic.</a:t>
            </a:r>
          </a:p>
        </p:txBody>
      </p:sp>
      <p:pic>
        <p:nvPicPr>
          <p:cNvPr id="38" name="Shape 38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3684950" y="1863950"/>
            <a:ext cx="3410451" cy="3175500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06666"/>
        </a:solidFill>
        <a:effectLst/>
      </p:bgPr>
    </p:bg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/>
              <a:t>Foods</a:t>
            </a:r>
          </a:p>
        </p:txBody>
      </p:sp>
      <p:sp>
        <p:nvSpPr>
          <p:cNvPr id="44" name="Shape 44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There are a variety of foods in Italy. For example, there is chicken parmigiana, pizza, pasta, lasagna, ravioli, manicotti, and much more! </a:t>
            </a:r>
          </a:p>
        </p:txBody>
      </p:sp>
      <p:pic>
        <p:nvPicPr>
          <p:cNvPr id="45" name="Shape 45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580925" y="107850"/>
            <a:ext cx="2214100" cy="1300099"/>
          </a:xfrm>
          <a:prstGeom prst="rect">
            <a:avLst/>
          </a:prstGeom>
        </p:spPr>
      </p:pic>
      <p:pic>
        <p:nvPicPr>
          <p:cNvPr id="46" name="Shape 46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1732000" y="2858575"/>
            <a:ext cx="2759429" cy="2067274"/>
          </a:xfrm>
          <a:prstGeom prst="rect">
            <a:avLst/>
          </a:prstGeom>
        </p:spPr>
      </p:pic>
      <p:pic>
        <p:nvPicPr>
          <p:cNvPr id="47" name="Shape 47"/>
          <p:cNvPicPr preferRelativeResize="0"/>
          <p:nvPr/>
        </p:nvPicPr>
        <p:blipFill>
          <a:blip r:embed="rId5"/>
          <a:stretch>
            <a:fillRect/>
          </a:stretch>
        </p:blipFill>
        <p:spPr>
          <a:xfrm>
            <a:off x="5727025" y="2773025"/>
            <a:ext cx="2038350" cy="2238375"/>
          </a:xfrm>
          <a:prstGeom prst="rect">
            <a:avLst/>
          </a:prstGeom>
        </p:spPr>
      </p:pic>
      <p:pic>
        <p:nvPicPr>
          <p:cNvPr id="48" name="Shape 48"/>
          <p:cNvPicPr preferRelativeResize="0"/>
          <p:nvPr/>
        </p:nvPicPr>
        <p:blipFill>
          <a:blip r:embed="rId6"/>
          <a:stretch>
            <a:fillRect/>
          </a:stretch>
        </p:blipFill>
        <p:spPr>
          <a:xfrm>
            <a:off x="7130725" y="107850"/>
            <a:ext cx="1933575" cy="1533525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FC5E8"/>
        </a:solidFill>
        <a:effectLst/>
      </p:bgPr>
    </p:bg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 txBox="1">
            <a:spLocks noGrp="1"/>
          </p:cNvSpPr>
          <p:nvPr>
            <p:ph type="title"/>
          </p:nvPr>
        </p:nvSpPr>
        <p:spPr>
          <a:xfrm>
            <a:off x="241575" y="269203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/>
              <a:t>Music</a:t>
            </a:r>
          </a:p>
        </p:txBody>
      </p:sp>
      <p:sp>
        <p:nvSpPr>
          <p:cNvPr id="54" name="Shape 54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Music in Italy is much like music in America, but they have more opera. They have classic, jazz, pop, rap, and hip hop as well.</a:t>
            </a:r>
          </a:p>
        </p:txBody>
      </p:sp>
      <p:pic>
        <p:nvPicPr>
          <p:cNvPr id="55" name="Shape 55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5666175" y="2776899"/>
            <a:ext cx="3486123" cy="2377549"/>
          </a:xfrm>
          <a:prstGeom prst="rect">
            <a:avLst/>
          </a:prstGeom>
        </p:spPr>
      </p:pic>
      <p:sp>
        <p:nvSpPr>
          <p:cNvPr id="56" name="Shape 56"/>
          <p:cNvSpPr txBox="1"/>
          <p:nvPr/>
        </p:nvSpPr>
        <p:spPr>
          <a:xfrm>
            <a:off x="457200" y="3102225"/>
            <a:ext cx="4403400" cy="16965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2400" u="sng">
                <a:solidFill>
                  <a:schemeClr val="hlink"/>
                </a:solidFill>
                <a:hlinkClick r:id="rId4"/>
              </a:rPr>
              <a:t>http://youtu.be/Wdx5nGphnAI</a:t>
            </a:r>
          </a:p>
          <a:p>
            <a:pPr lvl="0" rtl="0">
              <a:spcBef>
                <a:spcPts val="0"/>
              </a:spcBef>
              <a:buNone/>
            </a:pPr>
            <a:endParaRPr sz="2400"/>
          </a:p>
          <a:p>
            <a:pPr>
              <a:spcBef>
                <a:spcPts val="0"/>
              </a:spcBef>
              <a:buNone/>
            </a:pPr>
            <a:r>
              <a:rPr lang="en" sz="2400"/>
              <a:t>Link to Italian song.</a:t>
            </a:r>
          </a:p>
        </p:txBody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 txBox="1">
            <a:spLocks noGrp="1"/>
          </p:cNvSpPr>
          <p:nvPr>
            <p:ph type="title"/>
          </p:nvPr>
        </p:nvSpPr>
        <p:spPr>
          <a:xfrm>
            <a:off x="368975" y="155853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/>
              <a:t>Art</a:t>
            </a:r>
          </a:p>
        </p:txBody>
      </p:sp>
      <p:sp>
        <p:nvSpPr>
          <p:cNvPr id="62" name="Shape 62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Art, such as the Mona Lisa, is very famous art in Italy. Italians paint, sculpt, and craft art.</a:t>
            </a:r>
          </a:p>
        </p:txBody>
      </p:sp>
      <p:pic>
        <p:nvPicPr>
          <p:cNvPr id="63" name="Shape 63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4874725" y="373525"/>
            <a:ext cx="469925" cy="705398"/>
          </a:xfrm>
          <a:prstGeom prst="rect">
            <a:avLst/>
          </a:prstGeom>
        </p:spPr>
      </p:pic>
      <p:pic>
        <p:nvPicPr>
          <p:cNvPr id="64" name="Shape 64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0" y="2923425"/>
            <a:ext cx="4440124" cy="2220075"/>
          </a:xfrm>
          <a:prstGeom prst="rect">
            <a:avLst/>
          </a:prstGeom>
        </p:spPr>
      </p:pic>
      <p:pic>
        <p:nvPicPr>
          <p:cNvPr id="65" name="Shape 65"/>
          <p:cNvPicPr preferRelativeResize="0"/>
          <p:nvPr/>
        </p:nvPicPr>
        <p:blipFill>
          <a:blip r:embed="rId5"/>
          <a:stretch>
            <a:fillRect/>
          </a:stretch>
        </p:blipFill>
        <p:spPr>
          <a:xfrm>
            <a:off x="4440125" y="2923425"/>
            <a:ext cx="3108104" cy="2220074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FF"/>
        </a:solidFill>
        <a:effectLst/>
      </p:bgPr>
    </p:bg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 txBox="1">
            <a:spLocks noGrp="1"/>
          </p:cNvSpPr>
          <p:nvPr>
            <p:ph type="title"/>
          </p:nvPr>
        </p:nvSpPr>
        <p:spPr>
          <a:xfrm>
            <a:off x="457200" y="119752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/>
              <a:t>Celebrations/Holidays</a:t>
            </a:r>
          </a:p>
        </p:txBody>
      </p:sp>
      <p:sp>
        <p:nvSpPr>
          <p:cNvPr id="71" name="Shape 71"/>
          <p:cNvSpPr txBox="1">
            <a:spLocks noGrp="1"/>
          </p:cNvSpPr>
          <p:nvPr>
            <p:ph type="body" idx="1"/>
          </p:nvPr>
        </p:nvSpPr>
        <p:spPr>
          <a:xfrm>
            <a:off x="457200" y="1210175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Celebrations and Holidays in Italy include Capodanno (New Years), Flag Day, Easter Sunday, Palm Sunday, Good Friday, April Fool’s Day, Christmas, and MUCH more.</a:t>
            </a:r>
          </a:p>
        </p:txBody>
      </p:sp>
      <p:pic>
        <p:nvPicPr>
          <p:cNvPr id="72" name="Shape 72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0" y="3221375"/>
            <a:ext cx="2669631" cy="1922124"/>
          </a:xfrm>
          <a:prstGeom prst="rect">
            <a:avLst/>
          </a:prstGeom>
        </p:spPr>
      </p:pic>
      <p:pic>
        <p:nvPicPr>
          <p:cNvPr id="73" name="Shape 73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2669625" y="3221375"/>
            <a:ext cx="2989972" cy="1922124"/>
          </a:xfrm>
          <a:prstGeom prst="rect">
            <a:avLst/>
          </a:prstGeom>
        </p:spPr>
      </p:pic>
      <p:pic>
        <p:nvPicPr>
          <p:cNvPr id="74" name="Shape 74"/>
          <p:cNvPicPr preferRelativeResize="0"/>
          <p:nvPr/>
        </p:nvPicPr>
        <p:blipFill>
          <a:blip r:embed="rId5"/>
          <a:stretch>
            <a:fillRect/>
          </a:stretch>
        </p:blipFill>
        <p:spPr>
          <a:xfrm>
            <a:off x="5659600" y="3508231"/>
            <a:ext cx="3484399" cy="1635268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3F04"/>
        </a:solidFill>
        <a:effectLst/>
      </p:bgPr>
    </p:bg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title"/>
          </p:nvPr>
        </p:nvSpPr>
        <p:spPr>
          <a:xfrm>
            <a:off x="1329500" y="95703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u="sng"/>
              <a:t>Geography of Italy</a:t>
            </a:r>
          </a:p>
        </p:txBody>
      </p:sp>
      <p:pic>
        <p:nvPicPr>
          <p:cNvPr id="80" name="Shape 80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802149" cy="2506575"/>
          </a:xfrm>
          <a:prstGeom prst="rect">
            <a:avLst/>
          </a:prstGeom>
        </p:spPr>
      </p:pic>
      <p:pic>
        <p:nvPicPr>
          <p:cNvPr id="81" name="Shape 81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5915500" y="1329575"/>
            <a:ext cx="2386274" cy="2801274"/>
          </a:xfrm>
          <a:prstGeom prst="rect">
            <a:avLst/>
          </a:prstGeom>
        </p:spPr>
      </p:pic>
      <p:pic>
        <p:nvPicPr>
          <p:cNvPr id="82" name="Shape 82"/>
          <p:cNvPicPr preferRelativeResize="0"/>
          <p:nvPr/>
        </p:nvPicPr>
        <p:blipFill>
          <a:blip r:embed="rId5"/>
          <a:stretch>
            <a:fillRect/>
          </a:stretch>
        </p:blipFill>
        <p:spPr>
          <a:xfrm>
            <a:off x="2336125" y="2506575"/>
            <a:ext cx="2648697" cy="2636925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00FF"/>
        </a:solidFill>
        <a:effectLst/>
      </p:bgPr>
    </p:bg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Facts about “the boot” </a:t>
            </a:r>
          </a:p>
        </p:txBody>
      </p:sp>
      <p:sp>
        <p:nvSpPr>
          <p:cNvPr id="88" name="Shape 88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Italy is shaped like a boot.</a:t>
            </a:r>
          </a:p>
          <a:p>
            <a:pPr lvl="0" rtl="0">
              <a:spcBef>
                <a:spcPts val="0"/>
              </a:spcBef>
              <a:buNone/>
            </a:pPr>
            <a:r>
              <a:rPr lang="en"/>
              <a:t>The capital of Italy is Rome location near the middle of Italy.</a:t>
            </a:r>
          </a:p>
          <a:p>
            <a:pPr lvl="0" rtl="0">
              <a:spcBef>
                <a:spcPts val="0"/>
              </a:spcBef>
              <a:buNone/>
            </a:pPr>
            <a:r>
              <a:rPr lang="en"/>
              <a:t>58 million people live in Italy today.</a:t>
            </a:r>
          </a:p>
          <a:p>
            <a:pPr lvl="0" rtl="0">
              <a:spcBef>
                <a:spcPts val="0"/>
              </a:spcBef>
              <a:buNone/>
            </a:pPr>
            <a:r>
              <a:rPr lang="en"/>
              <a:t>About 40% of Italy is mountainous.      </a:t>
            </a:r>
          </a:p>
          <a:p>
            <a:pPr lvl="0" rtl="0">
              <a:spcBef>
                <a:spcPts val="0"/>
              </a:spcBef>
              <a:buNone/>
            </a:pPr>
            <a:endParaRPr/>
          </a:p>
        </p:txBody>
      </p:sp>
      <p:pic>
        <p:nvPicPr>
          <p:cNvPr id="89" name="Shape 89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6296525" y="3010650"/>
            <a:ext cx="2847475" cy="2132850"/>
          </a:xfrm>
          <a:prstGeom prst="rect">
            <a:avLst/>
          </a:prstGeom>
        </p:spPr>
      </p:pic>
      <p:pic>
        <p:nvPicPr>
          <p:cNvPr id="90" name="Shape 90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5913100" y="0"/>
            <a:ext cx="2557025" cy="1917774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name="simple-light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225</Words>
  <Application>Microsoft Office PowerPoint</Application>
  <PresentationFormat>On-screen Show (16:9)</PresentationFormat>
  <Paragraphs>24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Arial</vt:lpstr>
      <vt:lpstr>simple-light</vt:lpstr>
      <vt:lpstr>Italy Country Investigation</vt:lpstr>
      <vt:lpstr>Social and Cultural</vt:lpstr>
      <vt:lpstr>Religion</vt:lpstr>
      <vt:lpstr>Foods</vt:lpstr>
      <vt:lpstr>Music</vt:lpstr>
      <vt:lpstr>Art</vt:lpstr>
      <vt:lpstr>Celebrations/Holidays</vt:lpstr>
      <vt:lpstr>Geography of Italy</vt:lpstr>
      <vt:lpstr>Facts about “the boot” </vt:lpstr>
      <vt:lpstr>Major Features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Italy Country Investigation</dc:title>
  <dc:creator>VRG060</dc:creator>
  <cp:lastModifiedBy>VRG060</cp:lastModifiedBy>
  <cp:revision>2</cp:revision>
  <dcterms:modified xsi:type="dcterms:W3CDTF">2014-05-15T18:38:17Z</dcterms:modified>
</cp:coreProperties>
</file>